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</p:sldIdLst>
  <p:sldSz cy="5143500" cx="9144000"/>
  <p:notesSz cx="6858000" cy="9144000"/>
  <p:embeddedFontLst>
    <p:embeddedFont>
      <p:font typeface="Economica"/>
      <p:regular r:id="rId40"/>
      <p:bold r:id="rId41"/>
      <p:italic r:id="rId42"/>
      <p:boldItalic r:id="rId43"/>
    </p:embeddedFont>
    <p:embeddedFont>
      <p:font typeface="Montserrat"/>
      <p:regular r:id="rId44"/>
      <p:bold r:id="rId45"/>
    </p:embeddedFont>
    <p:embeddedFont>
      <p:font typeface="Open Sans"/>
      <p:regular r:id="rId46"/>
      <p:bold r:id="rId47"/>
      <p:italic r:id="rId48"/>
      <p:boldItalic r:id="rId4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Economica-regular.fntdata"/><Relationship Id="rId42" Type="http://schemas.openxmlformats.org/officeDocument/2006/relationships/font" Target="fonts/Economica-italic.fntdata"/><Relationship Id="rId41" Type="http://schemas.openxmlformats.org/officeDocument/2006/relationships/font" Target="fonts/Economica-bold.fntdata"/><Relationship Id="rId44" Type="http://schemas.openxmlformats.org/officeDocument/2006/relationships/font" Target="fonts/Montserrat-regular.fntdata"/><Relationship Id="rId43" Type="http://schemas.openxmlformats.org/officeDocument/2006/relationships/font" Target="fonts/Economica-boldItalic.fntdata"/><Relationship Id="rId46" Type="http://schemas.openxmlformats.org/officeDocument/2006/relationships/font" Target="fonts/OpenSans-regular.fntdata"/><Relationship Id="rId45" Type="http://schemas.openxmlformats.org/officeDocument/2006/relationships/font" Target="fonts/Montserrat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font" Target="fonts/OpenSans-italic.fntdata"/><Relationship Id="rId47" Type="http://schemas.openxmlformats.org/officeDocument/2006/relationships/font" Target="fonts/OpenSans-bold.fntdata"/><Relationship Id="rId49" Type="http://schemas.openxmlformats.org/officeDocument/2006/relationships/font" Target="fonts/OpenSans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Guan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Guan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Guan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Guan 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Shape 2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Shape 2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Shape 2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Shape 2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Guan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Guan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Guan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4012" y="756700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rgbClr val="B6D7A8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1" name="Shape 11"/>
          <p:cNvSpPr/>
          <p:nvPr/>
        </p:nvSpPr>
        <p:spPr>
          <a:xfrm rot="10800000">
            <a:off x="5318350" y="32667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rgbClr val="B6D7A8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044700" y="1444255"/>
            <a:ext cx="3054600" cy="15371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rgbClr val="274E13"/>
              </a:buClr>
              <a:defRPr>
                <a:solidFill>
                  <a:srgbClr val="274E13"/>
                </a:solidFill>
              </a:defRPr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B6D7A8"/>
              </a:solidFill>
            </a:endParaRPr>
          </a:p>
        </p:txBody>
      </p:sp>
      <p:sp>
        <p:nvSpPr>
          <p:cNvPr id="53" name="Shape 53"/>
          <p:cNvSpPr txBox="1"/>
          <p:nvPr>
            <p:ph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rgbClr val="274E13"/>
              </a:buClr>
              <a:buSzPct val="100000"/>
              <a:defRPr sz="16000">
                <a:solidFill>
                  <a:srgbClr val="274E13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ustom layout">
    <p:bg>
      <p:bgPr>
        <a:solidFill>
          <a:srgbClr val="FFFFFF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" name="Shape 60"/>
          <p:cNvSpPr/>
          <p:nvPr/>
        </p:nvSpPr>
        <p:spPr>
          <a:xfrm>
            <a:off x="306849" y="316750"/>
            <a:ext cx="6020400" cy="4515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flipH="1">
            <a:off x="7595937" y="4602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rgbClr val="B6D7A8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7" name="Shape 17"/>
          <p:cNvSpPr/>
          <p:nvPr/>
        </p:nvSpPr>
        <p:spPr>
          <a:xfrm flipH="1" rot="10800000">
            <a:off x="466425" y="35583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rgbClr val="B6D7A8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8" name="Shape 18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" name="Shape 2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311700" y="1399399"/>
            <a:ext cx="2808000" cy="2784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" name="Shape 39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4" name="Shape 44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rgbClr val="274E13"/>
              </a:buClr>
              <a:defRPr>
                <a:solidFill>
                  <a:srgbClr val="274E13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" type="subTitle"/>
          </p:nvPr>
        </p:nvSpPr>
        <p:spPr>
          <a:xfrm>
            <a:off x="265500" y="2769000"/>
            <a:ext cx="4045200" cy="1574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pen Sans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0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0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://youtube.com/v/S3Jr9-jSK0k" TargetMode="External"/><Relationship Id="rId4" Type="http://schemas.openxmlformats.org/officeDocument/2006/relationships/image" Target="../media/image03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0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06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://youtube.com/v/ioD3XOw-Pek" TargetMode="External"/><Relationship Id="rId4" Type="http://schemas.openxmlformats.org/officeDocument/2006/relationships/image" Target="../media/image09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4.xml"/><Relationship Id="rId3" Type="http://schemas.openxmlformats.org/officeDocument/2006/relationships/hyperlink" Target="mailto:dec1612@iastate.edu" TargetMode="Externa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ctrTitle"/>
          </p:nvPr>
        </p:nvSpPr>
        <p:spPr>
          <a:xfrm>
            <a:off x="3044700" y="1803155"/>
            <a:ext cx="3054600" cy="1537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274E13"/>
                </a:solidFill>
              </a:rPr>
              <a:t>ISU Green Your Residence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>
                <a:solidFill>
                  <a:srgbClr val="274E13"/>
                </a:solidFill>
                <a:latin typeface="Montserrat"/>
                <a:ea typeface="Montserrat"/>
                <a:cs typeface="Montserrat"/>
                <a:sym typeface="Montserrat"/>
              </a:rPr>
              <a:t>Technical Challenge #1</a:t>
            </a:r>
          </a:p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Access Denied from pre-existing website development environment:</a:t>
            </a:r>
          </a:p>
          <a:p>
            <a:pPr indent="-228600" lvl="0" marL="457200" rtl="0">
              <a:spcBef>
                <a:spcPts val="0"/>
              </a:spcBef>
              <a:buClr>
                <a:srgbClr val="454F5B"/>
              </a:buClr>
              <a:buFont typeface="Montserrat"/>
            </a:pPr>
            <a:r>
              <a:rPr lang="en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Prevented from using the Office of Sustainability’s CMS, object system, and admin curation setup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Solution:</a:t>
            </a:r>
          </a:p>
          <a:p>
            <a:pPr indent="-228600" lvl="0" marL="457200" rtl="0">
              <a:spcBef>
                <a:spcPts val="0"/>
              </a:spcBef>
              <a:buClr>
                <a:srgbClr val="454F5B"/>
              </a:buClr>
              <a:buFont typeface="Montserrat"/>
            </a:pPr>
            <a:r>
              <a:rPr lang="en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Created a new object system with AngularJS</a:t>
            </a:r>
          </a:p>
          <a:p>
            <a:pPr indent="-228600" lvl="0" marL="457200" rtl="0">
              <a:spcBef>
                <a:spcPts val="0"/>
              </a:spcBef>
              <a:buClr>
                <a:srgbClr val="454F5B"/>
              </a:buClr>
              <a:buFont typeface="Montserrat"/>
            </a:pPr>
            <a:r>
              <a:rPr lang="en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Set up a new database for website content with Node</a:t>
            </a:r>
          </a:p>
          <a:p>
            <a:pPr indent="-228600" lvl="0" marL="457200">
              <a:spcBef>
                <a:spcPts val="0"/>
              </a:spcBef>
              <a:buClr>
                <a:srgbClr val="454F5B"/>
              </a:buClr>
              <a:buFont typeface="Montserrat"/>
            </a:pPr>
            <a:r>
              <a:rPr lang="en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Created a new admin curation environment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274E13"/>
                </a:solidFill>
                <a:latin typeface="Montserrat"/>
                <a:ea typeface="Montserrat"/>
                <a:cs typeface="Montserrat"/>
                <a:sym typeface="Montserrat"/>
              </a:rPr>
              <a:t>Evolution of Design</a:t>
            </a:r>
            <a:r>
              <a:rPr lang="en" sz="3600">
                <a:solidFill>
                  <a:srgbClr val="274E13"/>
                </a:solidFill>
                <a:latin typeface="Montserrat"/>
                <a:ea typeface="Montserrat"/>
                <a:cs typeface="Montserrat"/>
                <a:sym typeface="Montserrat"/>
              </a:rPr>
              <a:t> -</a:t>
            </a:r>
            <a:r>
              <a:rPr lang="en" sz="3600">
                <a:solidFill>
                  <a:srgbClr val="274E13"/>
                </a:solidFill>
                <a:latin typeface="Montserrat"/>
                <a:ea typeface="Montserrat"/>
                <a:cs typeface="Montserrat"/>
                <a:sym typeface="Montserrat"/>
              </a:rPr>
              <a:t> Front-End</a:t>
            </a:r>
          </a:p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345850" y="1218400"/>
            <a:ext cx="8520600" cy="335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454F5B"/>
              </a:buClr>
              <a:buFont typeface="Montserrat"/>
              <a:buAutoNum type="arabicPeriod"/>
            </a:pPr>
            <a:r>
              <a:rPr lang="en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Focus on Functionality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454F5B"/>
              </a:buClr>
              <a:buFont typeface="Montserrat"/>
              <a:buAutoNum type="arabicPeriod"/>
            </a:pPr>
            <a:r>
              <a:rPr lang="en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Focus on User Experience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454F5B"/>
              </a:buClr>
              <a:buFont typeface="Montserrat"/>
              <a:buAutoNum type="arabicPeriod"/>
            </a:pPr>
            <a:r>
              <a:rPr lang="en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Focus on Visual Design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274E13"/>
                </a:solidFill>
                <a:latin typeface="Montserrat"/>
                <a:ea typeface="Montserrat"/>
                <a:cs typeface="Montserrat"/>
                <a:sym typeface="Montserrat"/>
              </a:rPr>
              <a:t>Home Page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Shape 139"/>
          <p:cNvPicPr preferRelativeResize="0"/>
          <p:nvPr/>
        </p:nvPicPr>
        <p:blipFill rotWithShape="1">
          <a:blip r:embed="rId3">
            <a:alphaModFix/>
          </a:blip>
          <a:srcRect b="347" l="0" r="0" t="347"/>
          <a:stretch/>
        </p:blipFill>
        <p:spPr>
          <a:xfrm>
            <a:off x="1139325" y="0"/>
            <a:ext cx="6857999" cy="5143500"/>
          </a:xfrm>
          <a:prstGeom prst="rect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274E13"/>
                </a:solidFill>
                <a:latin typeface="Montserrat"/>
                <a:ea typeface="Montserrat"/>
                <a:cs typeface="Montserrat"/>
                <a:sym typeface="Montserrat"/>
              </a:rPr>
              <a:t>Interactive Room Builder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6300" y="0"/>
            <a:ext cx="668770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oombuilder.png"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7900" y="0"/>
            <a:ext cx="6748192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274E13"/>
                </a:solidFill>
                <a:latin typeface="Montserrat"/>
                <a:ea typeface="Montserrat"/>
                <a:cs typeface="Montserrat"/>
                <a:sym typeface="Montserrat"/>
              </a:rPr>
              <a:t>Savings Cart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Shape 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3275" y="0"/>
            <a:ext cx="577574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274E13"/>
                </a:solidFill>
                <a:latin typeface="Montserrat"/>
                <a:ea typeface="Montserrat"/>
                <a:cs typeface="Montserrat"/>
                <a:sym typeface="Montserrat"/>
              </a:rPr>
              <a:t>Information Page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271075" y="964850"/>
            <a:ext cx="4045200" cy="978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 sz="3600">
                <a:latin typeface="Montserrat"/>
                <a:ea typeface="Montserrat"/>
                <a:cs typeface="Montserrat"/>
                <a:sym typeface="Montserrat"/>
              </a:rPr>
              <a:t>DEC1612</a:t>
            </a:r>
          </a:p>
        </p:txBody>
      </p:sp>
      <p:sp>
        <p:nvSpPr>
          <p:cNvPr id="72" name="Shape 72"/>
          <p:cNvSpPr txBox="1"/>
          <p:nvPr>
            <p:ph idx="2" type="body"/>
          </p:nvPr>
        </p:nvSpPr>
        <p:spPr>
          <a:xfrm>
            <a:off x="4939500" y="724200"/>
            <a:ext cx="4157400" cy="3695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Merry Rankin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Steve Kohtz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Sindhuja Ram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Laurelin Haas</a:t>
            </a:r>
          </a:p>
        </p:txBody>
      </p:sp>
      <p:sp>
        <p:nvSpPr>
          <p:cNvPr id="73" name="Shape 73"/>
          <p:cNvSpPr txBox="1"/>
          <p:nvPr>
            <p:ph idx="1" type="subTitle"/>
          </p:nvPr>
        </p:nvSpPr>
        <p:spPr>
          <a:xfrm>
            <a:off x="446175" y="2048475"/>
            <a:ext cx="4584900" cy="1574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l">
              <a:spcBef>
                <a:spcPts val="1000"/>
              </a:spcBef>
              <a:buNone/>
            </a:pPr>
            <a:r>
              <a:rPr lang="en"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Bri Gerads</a:t>
            </a:r>
          </a:p>
          <a:p>
            <a:pPr lvl="0" algn="l">
              <a:spcBef>
                <a:spcPts val="1000"/>
              </a:spcBef>
              <a:buNone/>
            </a:pPr>
            <a:r>
              <a:rPr lang="en"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Guan Keng Lim</a:t>
            </a:r>
          </a:p>
          <a:p>
            <a:pPr lvl="0" rtl="0" algn="l">
              <a:spcBef>
                <a:spcPts val="1000"/>
              </a:spcBef>
              <a:buNone/>
            </a:pPr>
            <a:r>
              <a:rPr lang="en"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Daniel Cain</a:t>
            </a: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454F5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454F5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l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 sz="1800">
              <a:solidFill>
                <a:srgbClr val="454F5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l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Dr. Samik Basu		 	Advisor</a:t>
            </a:r>
          </a:p>
        </p:txBody>
      </p:sp>
      <p:sp>
        <p:nvSpPr>
          <p:cNvPr id="74" name="Shape 74"/>
          <p:cNvSpPr txBox="1"/>
          <p:nvPr>
            <p:ph type="title"/>
          </p:nvPr>
        </p:nvSpPr>
        <p:spPr>
          <a:xfrm>
            <a:off x="4726100" y="157550"/>
            <a:ext cx="4045200" cy="1786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 sz="3600">
                <a:latin typeface="Montserrat"/>
                <a:ea typeface="Montserrat"/>
                <a:cs typeface="Montserrat"/>
                <a:sym typeface="Montserrat"/>
              </a:rPr>
              <a:t>Client</a:t>
            </a:r>
          </a:p>
        </p:txBody>
      </p:sp>
      <p:sp>
        <p:nvSpPr>
          <p:cNvPr id="75" name="Shape 75"/>
          <p:cNvSpPr txBox="1"/>
          <p:nvPr/>
        </p:nvSpPr>
        <p:spPr>
          <a:xfrm>
            <a:off x="6448825" y="1498350"/>
            <a:ext cx="3444900" cy="4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Office of Sustainability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Shape 1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075" y="0"/>
            <a:ext cx="797491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274E13"/>
                </a:solidFill>
                <a:latin typeface="Montserrat"/>
                <a:ea typeface="Montserrat"/>
                <a:cs typeface="Montserrat"/>
                <a:sym typeface="Montserrat"/>
              </a:rPr>
              <a:t>Green Living Facts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85" name="Shape 1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80579"/>
            <a:ext cx="9144000" cy="4364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Demo</a:t>
            </a:r>
          </a:p>
        </p:txBody>
      </p:sp>
      <p:sp>
        <p:nvSpPr>
          <p:cNvPr id="191" name="Shape 191" title="final_pres_frontend">
            <a:hlinkClick r:id="rId3"/>
          </p:cNvPr>
          <p:cNvSpPr/>
          <p:nvPr/>
        </p:nvSpPr>
        <p:spPr>
          <a:xfrm>
            <a:off x="2308775" y="0"/>
            <a:ext cx="6707949" cy="5030949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274E13"/>
                </a:solidFill>
                <a:latin typeface="Montserrat"/>
                <a:ea typeface="Montserrat"/>
                <a:cs typeface="Montserrat"/>
                <a:sym typeface="Montserrat"/>
              </a:rPr>
              <a:t>Testing</a:t>
            </a:r>
          </a:p>
        </p:txBody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345850" y="1218400"/>
            <a:ext cx="8520600" cy="335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454F5B"/>
              </a:buClr>
              <a:buFont typeface="Montserrat"/>
            </a:pPr>
            <a:r>
              <a:rPr lang="en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Office of Sustainability has a team of about 12 members</a:t>
            </a:r>
          </a:p>
          <a:p>
            <a:pPr indent="-228600" lvl="1" marL="914400" rtl="0">
              <a:spcBef>
                <a:spcPts val="0"/>
              </a:spcBef>
              <a:buClr>
                <a:srgbClr val="454F5B"/>
              </a:buClr>
              <a:buFont typeface="Montserrat"/>
            </a:pPr>
            <a:r>
              <a:rPr lang="en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The team meets bi-weekly and plays with the website and relays feedback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2000" u="sng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Test Plan</a:t>
            </a:r>
          </a:p>
          <a:p>
            <a:pPr indent="-228600" lvl="0" marL="457200" rtl="0">
              <a:spcBef>
                <a:spcPts val="0"/>
              </a:spcBef>
              <a:buClr>
                <a:srgbClr val="454F5B"/>
              </a:buClr>
              <a:buFont typeface="Montserrat"/>
            </a:pPr>
            <a:r>
              <a:rPr lang="en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UI Design</a:t>
            </a:r>
          </a:p>
          <a:p>
            <a:pPr indent="-228600" lvl="0" marL="457200" rtl="0">
              <a:spcBef>
                <a:spcPts val="0"/>
              </a:spcBef>
              <a:buClr>
                <a:srgbClr val="454F5B"/>
              </a:buClr>
              <a:buFont typeface="Montserrat"/>
            </a:pPr>
            <a:r>
              <a:rPr lang="en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Flow of website</a:t>
            </a:r>
          </a:p>
          <a:p>
            <a:pPr indent="-228600" lvl="0" marL="457200" rtl="0">
              <a:spcBef>
                <a:spcPts val="0"/>
              </a:spcBef>
              <a:buClr>
                <a:srgbClr val="454F5B"/>
              </a:buClr>
              <a:buFont typeface="Montserrat"/>
            </a:pPr>
            <a:r>
              <a:rPr lang="en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Functionality</a:t>
            </a:r>
          </a:p>
          <a:p>
            <a:pPr indent="-228600" lvl="0" marL="457200" rtl="0">
              <a:spcBef>
                <a:spcPts val="0"/>
              </a:spcBef>
              <a:buClr>
                <a:srgbClr val="454F5B"/>
              </a:buClr>
              <a:buFont typeface="Montserrat"/>
            </a:pPr>
            <a:r>
              <a:rPr lang="en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Compatibility</a:t>
            </a:r>
          </a:p>
          <a:p>
            <a:pPr indent="-228600" lvl="0" marL="457200" rtl="0">
              <a:spcBef>
                <a:spcPts val="0"/>
              </a:spcBef>
              <a:buClr>
                <a:srgbClr val="454F5B"/>
              </a:buClr>
              <a:buFont typeface="Montserrat"/>
            </a:pPr>
            <a:r>
              <a:rPr lang="en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Loading time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274E13"/>
                </a:solidFill>
                <a:latin typeface="Montserrat"/>
                <a:ea typeface="Montserrat"/>
                <a:cs typeface="Montserrat"/>
                <a:sym typeface="Montserrat"/>
              </a:rPr>
              <a:t>Administrative Access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274E13"/>
                </a:solidFill>
                <a:latin typeface="Montserrat"/>
                <a:ea typeface="Montserrat"/>
                <a:cs typeface="Montserrat"/>
                <a:sym typeface="Montserrat"/>
              </a:rPr>
              <a:t>&amp; Back-End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274E13"/>
                </a:solidFill>
                <a:latin typeface="Montserrat"/>
                <a:ea typeface="Montserrat"/>
                <a:cs typeface="Montserrat"/>
                <a:sym typeface="Montserrat"/>
              </a:rPr>
              <a:t>Technical Challenge #2</a:t>
            </a:r>
          </a:p>
        </p:txBody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311700" y="1225225"/>
            <a:ext cx="8607300" cy="335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Assigned server had none of the services the project required</a:t>
            </a:r>
          </a:p>
          <a:p>
            <a:pPr indent="-228600" lvl="0" marL="457200" rtl="0">
              <a:spcBef>
                <a:spcPts val="0"/>
              </a:spcBef>
              <a:buClr>
                <a:srgbClr val="454F5B"/>
              </a:buClr>
              <a:buFont typeface="Montserrat"/>
            </a:pPr>
            <a:r>
              <a:rPr lang="en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No team member had prior experience with setting up a new server</a:t>
            </a:r>
          </a:p>
          <a:p>
            <a:pPr indent="-228600" lvl="0" marL="457200" rtl="0">
              <a:spcBef>
                <a:spcPts val="0"/>
              </a:spcBef>
              <a:buClr>
                <a:srgbClr val="454F5B"/>
              </a:buClr>
              <a:buFont typeface="Montserrat"/>
            </a:pPr>
            <a:r>
              <a:rPr lang="en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Was challenging setting everything up correctly the first time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Solution:</a:t>
            </a:r>
          </a:p>
          <a:p>
            <a:pPr indent="-228600" lvl="0" marL="457200" rtl="0">
              <a:spcBef>
                <a:spcPts val="0"/>
              </a:spcBef>
              <a:buClr>
                <a:srgbClr val="454F5B"/>
              </a:buClr>
              <a:buFont typeface="Montserrat"/>
            </a:pPr>
            <a:r>
              <a:rPr lang="en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Asked peers for help with setting up a server and related technologies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274E13"/>
                </a:solidFill>
                <a:latin typeface="Montserrat"/>
                <a:ea typeface="Montserrat"/>
                <a:cs typeface="Montserrat"/>
                <a:sym typeface="Montserrat"/>
              </a:rPr>
              <a:t>Evolution of Design - Back-End</a:t>
            </a:r>
          </a:p>
        </p:txBody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x="345850" y="1218400"/>
            <a:ext cx="8520600" cy="335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454F5B"/>
              </a:buClr>
              <a:buFont typeface="Montserrat"/>
              <a:buAutoNum type="arabicPeriod"/>
            </a:pPr>
            <a:r>
              <a:rPr lang="en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Database Schema Design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454F5B"/>
              </a:buClr>
              <a:buFont typeface="Montserrat"/>
              <a:buAutoNum type="arabicPeriod"/>
            </a:pPr>
            <a:r>
              <a:rPr lang="en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Visual Design Focus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454F5B"/>
              </a:buClr>
              <a:buFont typeface="Montserrat"/>
              <a:buAutoNum type="arabicPeriod"/>
            </a:pPr>
            <a:r>
              <a:rPr lang="en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Functionality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454F5B"/>
              </a:buClr>
              <a:buFont typeface="Montserrat"/>
              <a:buAutoNum type="arabicPeriod"/>
            </a:pPr>
            <a:r>
              <a:rPr lang="en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Back-End to Front-End Integration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274E13"/>
                </a:solidFill>
                <a:latin typeface="Montserrat"/>
                <a:ea typeface="Montserrat"/>
                <a:cs typeface="Montserrat"/>
                <a:sym typeface="Montserrat"/>
              </a:rPr>
              <a:t>Technical Challenge #3</a:t>
            </a:r>
          </a:p>
        </p:txBody>
      </p:sp>
      <p:sp>
        <p:nvSpPr>
          <p:cNvPr id="220" name="Shape 220"/>
          <p:cNvSpPr txBox="1"/>
          <p:nvPr>
            <p:ph idx="1" type="body"/>
          </p:nvPr>
        </p:nvSpPr>
        <p:spPr>
          <a:xfrm>
            <a:off x="311700" y="1225225"/>
            <a:ext cx="8607300" cy="335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Node Server Crashing</a:t>
            </a:r>
          </a:p>
          <a:p>
            <a:pPr indent="-228600" lvl="0" marL="457200" rtl="0">
              <a:spcBef>
                <a:spcPts val="0"/>
              </a:spcBef>
              <a:buClr>
                <a:srgbClr val="454F5B"/>
              </a:buClr>
              <a:buFont typeface="Montserrat"/>
            </a:pPr>
            <a:r>
              <a:rPr lang="en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The Node server would randomly crash when certain files were updated</a:t>
            </a:r>
          </a:p>
          <a:p>
            <a:pPr indent="-228600" lvl="0" marL="457200" rtl="0">
              <a:spcBef>
                <a:spcPts val="0"/>
              </a:spcBef>
              <a:buClr>
                <a:srgbClr val="454F5B"/>
              </a:buClr>
              <a:buFont typeface="Montserrat"/>
            </a:pPr>
            <a:r>
              <a:rPr lang="en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The Node server needs to be restarted after updating the backend scripts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Solution:</a:t>
            </a:r>
          </a:p>
          <a:p>
            <a:pPr indent="-228600" lvl="0" marL="457200" rtl="0">
              <a:spcBef>
                <a:spcPts val="0"/>
              </a:spcBef>
              <a:buClr>
                <a:srgbClr val="454F5B"/>
              </a:buClr>
              <a:buFont typeface="Montserrat"/>
            </a:pPr>
            <a:r>
              <a:rPr lang="en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Automatically restart up to 99 times before it needs manual restart via UpStart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Shape 2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4850" y="0"/>
            <a:ext cx="783366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>
                <a:solidFill>
                  <a:srgbClr val="274E13"/>
                </a:solidFill>
                <a:latin typeface="Montserrat"/>
                <a:ea typeface="Montserrat"/>
                <a:cs typeface="Montserrat"/>
                <a:sym typeface="Montserrat"/>
              </a:rPr>
              <a:t>Project Scope</a:t>
            </a:r>
          </a:p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The Office of Sustainability aims to engage students in living a sustainable lifestyle. By providing students with a free, interactive web application, the hope is to inform, engage and empower students to cultivate sustainable habits towards a sustainability ethic that is carried past their time in college onto their lives and community involvement outside of Iowa State University.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Shape 2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6650" y="0"/>
            <a:ext cx="728521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Demo</a:t>
            </a:r>
          </a:p>
        </p:txBody>
      </p:sp>
      <p:sp>
        <p:nvSpPr>
          <p:cNvPr id="236" name="Shape 236" title="final_pres_backend">
            <a:hlinkClick r:id="rId3"/>
          </p:cNvPr>
          <p:cNvSpPr/>
          <p:nvPr/>
        </p:nvSpPr>
        <p:spPr>
          <a:xfrm>
            <a:off x="2308775" y="0"/>
            <a:ext cx="6739449" cy="5054574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>
                <a:solidFill>
                  <a:srgbClr val="274E13"/>
                </a:solidFill>
                <a:latin typeface="Montserrat"/>
                <a:ea typeface="Montserrat"/>
                <a:cs typeface="Montserrat"/>
                <a:sym typeface="Montserrat"/>
              </a:rPr>
              <a:t>Testing</a:t>
            </a:r>
          </a:p>
        </p:txBody>
      </p:sp>
      <p:sp>
        <p:nvSpPr>
          <p:cNvPr id="242" name="Shape 242"/>
          <p:cNvSpPr txBox="1"/>
          <p:nvPr>
            <p:ph idx="1" type="body"/>
          </p:nvPr>
        </p:nvSpPr>
        <p:spPr>
          <a:xfrm>
            <a:off x="345850" y="1218400"/>
            <a:ext cx="8520600" cy="335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Admin:</a:t>
            </a:r>
          </a:p>
          <a:p>
            <a:pPr indent="-228600" lvl="0" marL="457200" rtl="0">
              <a:spcBef>
                <a:spcPts val="0"/>
              </a:spcBef>
              <a:buClr>
                <a:srgbClr val="454F5B"/>
              </a:buClr>
              <a:buFont typeface="Montserrat"/>
            </a:pPr>
            <a:r>
              <a:rPr lang="en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Live Testing</a:t>
            </a:r>
          </a:p>
          <a:p>
            <a:pPr indent="-228600" lvl="0" marL="457200" rtl="0">
              <a:spcBef>
                <a:spcPts val="0"/>
              </a:spcBef>
              <a:buClr>
                <a:srgbClr val="454F5B"/>
              </a:buClr>
              <a:buFont typeface="Montserrat"/>
            </a:pPr>
            <a:r>
              <a:rPr lang="en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Client Feedback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Database:</a:t>
            </a:r>
          </a:p>
          <a:p>
            <a:pPr indent="-228600" lvl="0" marL="457200" rtl="0">
              <a:spcBef>
                <a:spcPts val="0"/>
              </a:spcBef>
              <a:buClr>
                <a:srgbClr val="454F5B"/>
              </a:buClr>
              <a:buFont typeface="Montserrat"/>
            </a:pPr>
            <a:r>
              <a:rPr lang="en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Live Testing</a:t>
            </a:r>
          </a:p>
          <a:p>
            <a:pPr indent="-228600" lvl="0" marL="457200" rtl="0">
              <a:spcBef>
                <a:spcPts val="0"/>
              </a:spcBef>
              <a:buClr>
                <a:srgbClr val="454F5B"/>
              </a:buClr>
              <a:buFont typeface="Montserrat"/>
            </a:pPr>
            <a:r>
              <a:rPr lang="en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Front-End written in AngularJS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274E13"/>
                </a:solidFill>
                <a:latin typeface="Montserrat"/>
                <a:ea typeface="Montserrat"/>
                <a:cs typeface="Montserrat"/>
                <a:sym typeface="Montserrat"/>
              </a:rPr>
              <a:t>Technical Challenge #4</a:t>
            </a:r>
          </a:p>
        </p:txBody>
      </p:sp>
      <p:sp>
        <p:nvSpPr>
          <p:cNvPr id="248" name="Shape 248"/>
          <p:cNvSpPr txBox="1"/>
          <p:nvPr>
            <p:ph idx="1" type="body"/>
          </p:nvPr>
        </p:nvSpPr>
        <p:spPr>
          <a:xfrm>
            <a:off x="311700" y="1225225"/>
            <a:ext cx="8607300" cy="335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Gathering and interpreting client input to define requirements</a:t>
            </a:r>
          </a:p>
          <a:p>
            <a:pPr indent="-228600" lvl="0" marL="457200" rtl="0">
              <a:spcBef>
                <a:spcPts val="0"/>
              </a:spcBef>
              <a:buClr>
                <a:srgbClr val="454F5B"/>
              </a:buClr>
              <a:buFont typeface="Montserrat"/>
            </a:pPr>
            <a:r>
              <a:rPr lang="en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Client is not technologically inclined which makes communicating difficult at times</a:t>
            </a:r>
          </a:p>
          <a:p>
            <a:pPr indent="-228600" lvl="0" marL="457200" rtl="0">
              <a:spcBef>
                <a:spcPts val="0"/>
              </a:spcBef>
              <a:buClr>
                <a:srgbClr val="454F5B"/>
              </a:buClr>
              <a:buFont typeface="Montserrat"/>
            </a:pPr>
            <a:r>
              <a:rPr lang="en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The client does not fully understand what can and cannot be done with web development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Solution:</a:t>
            </a:r>
          </a:p>
          <a:p>
            <a:pPr indent="-228600" lvl="0" marL="457200" rtl="0">
              <a:spcBef>
                <a:spcPts val="0"/>
              </a:spcBef>
              <a:buClr>
                <a:srgbClr val="454F5B"/>
              </a:buClr>
              <a:buFont typeface="Montserrat"/>
            </a:pPr>
            <a:r>
              <a:rPr lang="en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Regular weekly meetings to show progress and discuss continuing needs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>
            <p:ph type="title"/>
          </p:nvPr>
        </p:nvSpPr>
        <p:spPr>
          <a:xfrm>
            <a:off x="258675" y="1678650"/>
            <a:ext cx="4045200" cy="1786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Contact</a:t>
            </a:r>
          </a:p>
        </p:txBody>
      </p:sp>
      <p:sp>
        <p:nvSpPr>
          <p:cNvPr id="254" name="Shape 254"/>
          <p:cNvSpPr txBox="1"/>
          <p:nvPr>
            <p:ph idx="2" type="body"/>
          </p:nvPr>
        </p:nvSpPr>
        <p:spPr>
          <a:xfrm>
            <a:off x="4731300" y="724200"/>
            <a:ext cx="4412700" cy="3695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3849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3849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3849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8498"/>
              </a:buClr>
              <a:buSzPct val="100000"/>
              <a:buFont typeface="Montserrat"/>
              <a:buChar char="●"/>
            </a:pPr>
            <a:r>
              <a:rPr lang="en">
                <a:solidFill>
                  <a:srgbClr val="738498"/>
                </a:solidFill>
                <a:latin typeface="Montserrat"/>
                <a:ea typeface="Montserrat"/>
                <a:cs typeface="Montserrat"/>
                <a:sym typeface="Montserrat"/>
              </a:rPr>
              <a:t>Email</a:t>
            </a:r>
          </a:p>
          <a:p>
            <a:pPr indent="-3429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8498"/>
              </a:buClr>
              <a:buSzPct val="100000"/>
              <a:buFont typeface="Montserrat"/>
              <a:buChar char="○"/>
            </a:pPr>
            <a:r>
              <a:rPr lang="en" sz="18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dec1612@iastate.edu</a:t>
            </a: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8498"/>
              </a:buClr>
              <a:buSzPct val="100000"/>
              <a:buFont typeface="Montserrat"/>
              <a:buChar char="●"/>
            </a:pPr>
            <a:r>
              <a:rPr lang="en">
                <a:solidFill>
                  <a:srgbClr val="738498"/>
                </a:solidFill>
                <a:latin typeface="Montserrat"/>
                <a:ea typeface="Montserrat"/>
                <a:cs typeface="Montserrat"/>
                <a:sym typeface="Montserrat"/>
              </a:rPr>
              <a:t>Software</a:t>
            </a:r>
          </a:p>
          <a:p>
            <a:pPr indent="-3683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8498"/>
              </a:buClr>
              <a:buSzPct val="157142"/>
              <a:buFont typeface="Montserrat"/>
              <a:buChar char="○"/>
            </a:pPr>
            <a:r>
              <a:rPr lang="en">
                <a:solidFill>
                  <a:srgbClr val="738498"/>
                </a:solidFill>
                <a:latin typeface="Montserrat"/>
                <a:ea typeface="Montserrat"/>
                <a:cs typeface="Montserrat"/>
                <a:sym typeface="Montserrat"/>
              </a:rPr>
              <a:t>greenyourresidence.ece.iastate.edu</a:t>
            </a:r>
          </a:p>
          <a:p>
            <a:pPr indent="-3429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8498"/>
              </a:buClr>
              <a:buSzPct val="100000"/>
              <a:buFont typeface="Montserrat"/>
              <a:buChar char="●"/>
            </a:pPr>
            <a:r>
              <a:rPr lang="en">
                <a:solidFill>
                  <a:srgbClr val="738498"/>
                </a:solidFill>
                <a:latin typeface="Montserrat"/>
                <a:ea typeface="Montserrat"/>
                <a:cs typeface="Montserrat"/>
                <a:sym typeface="Montserrat"/>
              </a:rPr>
              <a:t>Website</a:t>
            </a:r>
          </a:p>
          <a:p>
            <a:pPr indent="-3429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8498"/>
              </a:buClr>
              <a:buSzPct val="100000"/>
              <a:buFont typeface="Montserrat"/>
              <a:buChar char="○"/>
            </a:pPr>
            <a:r>
              <a:rPr lang="en" sz="1800">
                <a:solidFill>
                  <a:srgbClr val="738498"/>
                </a:solidFill>
                <a:latin typeface="Montserrat"/>
                <a:ea typeface="Montserrat"/>
                <a:cs typeface="Montserrat"/>
                <a:sym typeface="Montserrat"/>
              </a:rPr>
              <a:t>dec1612.sd.ece.iastate.edu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6000"/>
              <a:t>Questions?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>
                <a:solidFill>
                  <a:srgbClr val="274E13"/>
                </a:solidFill>
                <a:latin typeface="Montserrat"/>
                <a:ea typeface="Montserrat"/>
                <a:cs typeface="Montserrat"/>
                <a:sym typeface="Montserrat"/>
              </a:rPr>
              <a:t>Project Breakdown</a:t>
            </a:r>
          </a:p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311700" y="1147225"/>
            <a:ext cx="8520600" cy="335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454F5B"/>
              </a:buClr>
              <a:buSzPct val="100000"/>
              <a:buFont typeface="Montserrat"/>
              <a:buChar char="●"/>
            </a:pPr>
            <a:r>
              <a:rPr lang="en" sz="20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It shall provide information on Green Living</a:t>
            </a:r>
          </a:p>
          <a:p>
            <a:pPr indent="-355600" lvl="0" marL="457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454F5B"/>
              </a:buClr>
              <a:buSzPct val="100000"/>
              <a:buFont typeface="Montserrat"/>
              <a:buChar char="●"/>
            </a:pPr>
            <a:r>
              <a:rPr lang="en" sz="20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It shall quiz users on their green living and provide them with a green score</a:t>
            </a:r>
          </a:p>
          <a:p>
            <a:pPr indent="-355600" lvl="0" marL="457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454F5B"/>
              </a:buClr>
              <a:buSzPct val="100000"/>
              <a:buFont typeface="Montserrat"/>
              <a:buChar char="●"/>
            </a:pPr>
            <a:r>
              <a:rPr lang="en" sz="20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It shall engage students by allowing them to build their residence and decorate it</a:t>
            </a:r>
          </a:p>
          <a:p>
            <a:pPr indent="-3556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454F5B"/>
              </a:buClr>
              <a:buSzPct val="100000"/>
              <a:buFont typeface="Montserrat"/>
              <a:buChar char="●"/>
            </a:pPr>
            <a:r>
              <a:rPr lang="en" sz="20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It shall allow students to create a Savings Cart by selecting items in their residence and comparing it to energy star items</a:t>
            </a:r>
          </a:p>
          <a:p>
            <a:pPr indent="-355600" lvl="0" marL="457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454F5B"/>
              </a:buClr>
              <a:buSzPct val="100000"/>
              <a:buFont typeface="Montserrat"/>
              <a:buChar char="●"/>
            </a:pPr>
            <a:r>
              <a:rPr lang="en" sz="20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It shall allow the client to edit the page with admin abilities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274E13"/>
                </a:solidFill>
                <a:latin typeface="Montserrat"/>
                <a:ea typeface="Montserrat"/>
                <a:cs typeface="Montserrat"/>
                <a:sym typeface="Montserrat"/>
              </a:rPr>
              <a:t>Requirements</a:t>
            </a:r>
          </a:p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311700" y="1225225"/>
            <a:ext cx="3998400" cy="335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2000" u="sng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Functional</a:t>
            </a:r>
          </a:p>
          <a:p>
            <a:pPr indent="-355600" lvl="0" marL="457200" rtl="0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Char char="●"/>
            </a:pPr>
            <a:r>
              <a:rPr lang="en" sz="20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Interactive Dorm Room Builder</a:t>
            </a:r>
          </a:p>
          <a:p>
            <a:pPr indent="-355600" lvl="1" marL="914400" rtl="0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Char char="○"/>
            </a:pPr>
            <a:r>
              <a:rPr lang="en" sz="20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Drag-and-Drop </a:t>
            </a:r>
          </a:p>
          <a:p>
            <a:pPr indent="-355600" lvl="1" marL="914400" rtl="0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Char char="○"/>
            </a:pPr>
            <a:r>
              <a:rPr lang="en" sz="20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Hover popup</a:t>
            </a:r>
          </a:p>
          <a:p>
            <a:pPr indent="-355600" lvl="0" marL="457200" rtl="0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Char char="●"/>
            </a:pPr>
            <a:r>
              <a:rPr lang="en" sz="20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Interactive Quizzes</a:t>
            </a:r>
          </a:p>
          <a:p>
            <a:pPr indent="-355600" lvl="0" marL="457200" rtl="0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Char char="●"/>
            </a:pPr>
            <a:r>
              <a:rPr lang="en" sz="20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Savings Cart</a:t>
            </a:r>
          </a:p>
          <a:p>
            <a:pPr indent="-355600" lvl="0" marL="457200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Char char="●"/>
            </a:pPr>
            <a:r>
              <a:rPr lang="en" sz="20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Admin Page</a:t>
            </a:r>
          </a:p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4555675" y="1225225"/>
            <a:ext cx="4276500" cy="335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000" u="sng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Non-Functional</a:t>
            </a:r>
          </a:p>
          <a:p>
            <a:pPr indent="-355600" lvl="0" marL="457200" rtl="0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Char char="●"/>
            </a:pPr>
            <a:r>
              <a:rPr lang="en" sz="20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Web Design matches iastate.edu domain design standards</a:t>
            </a:r>
          </a:p>
          <a:p>
            <a:pPr indent="-355600" lvl="0" marL="457200" rtl="0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Char char="●"/>
            </a:pPr>
            <a:r>
              <a:rPr lang="en" sz="20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Admin Page shall be highly user-friendly</a:t>
            </a:r>
          </a:p>
          <a:p>
            <a:pPr indent="-355600" lvl="0" marL="457200" rtl="0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Char char="●"/>
            </a:pPr>
            <a:r>
              <a:rPr lang="en" sz="20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Loading time of website shall be optimized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>
                <a:solidFill>
                  <a:srgbClr val="274E13"/>
                </a:solidFill>
                <a:latin typeface="Montserrat"/>
                <a:ea typeface="Montserrat"/>
                <a:cs typeface="Montserrat"/>
                <a:sym typeface="Montserrat"/>
              </a:rPr>
              <a:t>Technology Used</a:t>
            </a:r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</a:pPr>
            <a:r>
              <a:rPr b="1" lang="en" sz="20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AngularJS</a:t>
            </a:r>
            <a:r>
              <a:rPr lang="en" sz="20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 - Object system to allow for procedurally-generated content</a:t>
            </a:r>
          </a:p>
          <a:p>
            <a:pPr indent="-355600" lvl="0" marL="457200" rtl="0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</a:pPr>
            <a:r>
              <a:rPr b="1" lang="en" sz="20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FabricJS - </a:t>
            </a:r>
            <a:r>
              <a:rPr lang="en" sz="20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Javascript canvas library</a:t>
            </a:r>
          </a:p>
          <a:p>
            <a:pPr indent="-355600" lvl="0" marL="457200" rtl="0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</a:pPr>
            <a:r>
              <a:rPr b="1" lang="en" sz="20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HTML/CSS/Javascript</a:t>
            </a:r>
            <a:r>
              <a:rPr lang="en" sz="20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 - Front end interface and functionality</a:t>
            </a:r>
          </a:p>
          <a:p>
            <a:pPr indent="-355600" lvl="0" marL="457200" rtl="0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</a:pPr>
            <a:r>
              <a:rPr b="1" lang="en" sz="20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Bootstrap &amp; Materialize</a:t>
            </a:r>
            <a:r>
              <a:rPr lang="en" sz="20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 - Front end layout formatting and styling</a:t>
            </a:r>
          </a:p>
          <a:p>
            <a:pPr indent="-355600" lvl="0" marL="457200" rtl="0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</a:pPr>
            <a:r>
              <a:rPr b="1" lang="en" sz="20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SQL</a:t>
            </a:r>
            <a:r>
              <a:rPr lang="en" sz="20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" sz="20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Database</a:t>
            </a:r>
            <a:r>
              <a:rPr lang="en" sz="20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 - Stores information for website</a:t>
            </a:r>
          </a:p>
          <a:p>
            <a:pPr indent="-355600" lvl="0" marL="457200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</a:pPr>
            <a:r>
              <a:rPr b="1" lang="en" sz="20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Node.js</a:t>
            </a:r>
            <a:r>
              <a:rPr lang="en" sz="20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 - Connects back end to front end of website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>
                <a:solidFill>
                  <a:srgbClr val="274E13"/>
                </a:solidFill>
                <a:latin typeface="Montserrat"/>
                <a:ea typeface="Montserrat"/>
                <a:cs typeface="Montserrat"/>
                <a:sym typeface="Montserrat"/>
              </a:rPr>
              <a:t>Design</a:t>
            </a:r>
          </a:p>
        </p:txBody>
      </p:sp>
      <p:pic>
        <p:nvPicPr>
          <p:cNvPr descr="ClassDiagram2.png"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3399" y="1147225"/>
            <a:ext cx="6917198" cy="3890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274E13"/>
                </a:solidFill>
                <a:latin typeface="Montserrat"/>
                <a:ea typeface="Montserrat"/>
                <a:cs typeface="Montserrat"/>
                <a:sym typeface="Montserrat"/>
              </a:rPr>
              <a:t>User Experience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>
                <a:solidFill>
                  <a:srgbClr val="274E13"/>
                </a:solidFill>
                <a:latin typeface="Montserrat"/>
                <a:ea typeface="Montserrat"/>
                <a:cs typeface="Montserrat"/>
                <a:sym typeface="Montserrat"/>
              </a:rPr>
              <a:t>UI Designs</a:t>
            </a:r>
          </a:p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Char char="●"/>
            </a:pPr>
            <a:r>
              <a:rPr lang="en" sz="20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Color</a:t>
            </a:r>
          </a:p>
          <a:p>
            <a:pPr indent="-355600" lvl="1" marL="914400" rtl="0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Char char="○"/>
            </a:pPr>
            <a:r>
              <a:rPr lang="en" sz="20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Positive client feedback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454F5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Char char="●"/>
            </a:pPr>
            <a:r>
              <a:rPr lang="en" sz="20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Matches ISU Office of Sustainability website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454F5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Char char="●"/>
            </a:pPr>
            <a:r>
              <a:rPr lang="en" sz="20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Intuitive: focus on Green Living information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